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488" r:id="rId2"/>
    <p:sldId id="489" r:id="rId3"/>
    <p:sldId id="258" r:id="rId4"/>
    <p:sldId id="257" r:id="rId5"/>
    <p:sldId id="491" r:id="rId6"/>
    <p:sldId id="492" r:id="rId7"/>
    <p:sldId id="493" r:id="rId8"/>
    <p:sldId id="256" r:id="rId9"/>
    <p:sldId id="474" r:id="rId10"/>
    <p:sldId id="480" r:id="rId11"/>
    <p:sldId id="482" r:id="rId12"/>
    <p:sldId id="483" r:id="rId13"/>
    <p:sldId id="475" r:id="rId14"/>
    <p:sldId id="481" r:id="rId15"/>
    <p:sldId id="484" r:id="rId16"/>
    <p:sldId id="477" r:id="rId17"/>
    <p:sldId id="476" r:id="rId18"/>
    <p:sldId id="479" r:id="rId19"/>
    <p:sldId id="478" r:id="rId20"/>
    <p:sldId id="485" r:id="rId21"/>
    <p:sldId id="487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03"/>
    <p:restoredTop sz="94698"/>
  </p:normalViewPr>
  <p:slideViewPr>
    <p:cSldViewPr snapToGrid="0" snapToObjects="1">
      <p:cViewPr varScale="1">
        <p:scale>
          <a:sx n="93" d="100"/>
          <a:sy n="93" d="100"/>
        </p:scale>
        <p:origin x="10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7EF72-8FE7-2A47-B18A-6FE1EC28381D}" type="datetimeFigureOut">
              <a:rPr lang="en-US" smtClean="0"/>
              <a:t>3/12/19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4F6AE-B938-9344-855C-9386BBF72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02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0512C-0694-724B-834A-36F8C220E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541C6-3453-6846-8C0D-604C53630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2CECA-9E3D-6946-8AD3-F7B9C320E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C930-A8E1-4847-B5C4-98160877DA98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50DD8-BCC8-DD42-903D-F8587112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FD589-2D72-6A4D-80D8-AE021374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28D-2A7A-7145-A5D0-455B35B8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2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C5793-F4FD-984A-9DE3-C5EDD604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0A3EF-124A-3144-B138-A23FB5B32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12490-7F93-D24F-9622-457EEE1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ED7CD-5BD9-C844-B764-73E01E7C9B3C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75F9A-C252-204D-94B6-B8DEA2030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3AC35-CBD2-DE4B-A8A4-B788D278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28D-2A7A-7145-A5D0-455B35B8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45C8C5-8738-4640-9545-9DF8DF471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6809B-49E3-2940-9C28-7FC16EAC1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6917B-E220-D947-9C53-E88DC31A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803D0-9DE1-9C46-950A-1ED0DC95B092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86F90-2545-0F4D-8C8C-BBFF6FDE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C3B2-3574-8F47-96BB-AAAA6202F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28D-2A7A-7145-A5D0-455B35B8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4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8DD19-331A-FC42-99C1-835F8C59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80CCE-3CAD-B649-927C-231C952B2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8AE56-EB34-6E47-A976-D6A8952D6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E7FD-1D56-B047-AF2E-52E063D91334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075B9-474C-4A45-93D5-0EAF70A28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BA05C-14A3-3943-8B40-DE3F2544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28D-2A7A-7145-A5D0-455B35B8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6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6AD6-611E-4A43-B0E1-9A4874AEF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9DB3C-A9F0-AE48-85E6-157FD1DA4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F4D4A-BDEB-4941-A6A9-A850E9312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3B84-9BBC-0345-8FBA-5C579C841C8F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2A8D3-D00F-D546-851C-994C8A8B2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DB398-9979-7846-96AD-EA74F5984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28D-2A7A-7145-A5D0-455B35B8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0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F5D0-B7D2-FE4A-9D26-A4D86D48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75F4A-9DB9-5040-BAC2-73E38E202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5504D-15E9-9C47-BC51-D36706085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9B190-DB9D-B947-82E3-E8C1E8E1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5AFB-CFB2-AA4A-A2AC-A92166A9D3AA}" type="datetime1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8E2A5-3F26-DD49-8214-326AB479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6EA17-4EF6-404C-B7DD-4EC3739C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28D-2A7A-7145-A5D0-455B35B8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92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EA85-F33F-BC48-A330-6AE4DB58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28DB2-3F93-6B42-81B5-FBAF9C425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3B78A-C9BA-2543-A424-D25D6884E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D284DC-610F-ED46-BA11-09F4D9C30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BF1FE-458D-6C40-B47C-6AB99D7A8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3C2E05-03E9-8B45-ACB9-9A070C238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6463-76A7-7D4E-816B-729A63F3C4AB}" type="datetime1">
              <a:rPr lang="en-US" smtClean="0"/>
              <a:t>3/12/19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1FFAEF-99E6-114E-92E6-2FF35A5DA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412835-4B5B-3347-8F86-AAAC3E4B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28D-2A7A-7145-A5D0-455B35B8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4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B391B-72D9-164B-B2CC-83CD081B6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C80B0E-5D38-E344-BF93-3C9D0EBB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C345-BB43-2A49-BF2D-915979B5AE4C}" type="datetime1">
              <a:rPr lang="en-US" smtClean="0"/>
              <a:t>3/12/19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8CE03-46D2-6F48-BF2E-C51F621A5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64651-6E47-DD49-A6C2-528E0508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28D-2A7A-7145-A5D0-455B35B8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95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1B5F8-7A65-1F4A-9A23-DE14E9DA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08F5A-32E3-EB4E-BD47-C4DBF7C74729}" type="datetime1">
              <a:rPr lang="en-US" smtClean="0"/>
              <a:t>3/12/19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A8D636-B3BB-9F4B-8DAC-391B71B1D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B564E-F78F-2049-BE9C-6873CDB0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28D-2A7A-7145-A5D0-455B35B8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6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D538-CB2D-C348-9A49-1228ECD3F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21594-FC2D-BB4F-9016-B8429E584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DD393-8EEF-1247-A9E8-EB58062A0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46C09-1E5E-E64E-BAC0-542F8862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4BF2-5A0C-2C46-B585-9A96E98C387F}" type="datetime1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464AE-7342-C14A-A615-49B0DF26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0E4E3-F771-2B40-BD3E-DB8C53B4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28D-2A7A-7145-A5D0-455B35B8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8AEA6-3F38-E14E-BE53-E3878D02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EE5C9-5C4F-354E-964B-99917C611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5FBC2-FCE0-0949-ABC4-BDC605B48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3E1A8-46B9-114C-AEA0-CC504012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4AAF-E4F4-0840-A4FE-D5EACBE28541}" type="datetime1">
              <a:rPr lang="en-US" smtClean="0"/>
              <a:t>3/12/19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C0CDF-B127-6E40-9D49-AE32CD39D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D4729-7E87-904B-ACB4-76E72755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3B28D-2A7A-7145-A5D0-455B35B8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4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F43F2D-9022-2C47-A78A-089F259CE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D124D-E290-394B-9CE4-09A631F0B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531E0-12F4-6842-B3A3-2BF7C05BF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B2D86-8009-9F41-89BE-0CD9A7A517E3}" type="datetime1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E0A57-E944-4946-BDBB-16A245DDF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2019 Jeffrey Benz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847F-0B34-9C46-A8CF-688B7FDA9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3B28D-2A7A-7145-A5D0-455B35B84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4newsquare.com/" TargetMode="External"/><Relationship Id="rId2" Type="http://schemas.openxmlformats.org/officeDocument/2006/relationships/hyperlink" Target="http://www.jamsadr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AB88-0960-E743-AA14-594063CB5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International Sports Arbitration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588E9-0068-E246-AA7B-1F8B7145E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Presented by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Jeff Benz</a:t>
            </a:r>
          </a:p>
          <a:p>
            <a:pPr marL="0" indent="0" algn="ctr">
              <a:buNone/>
            </a:pPr>
            <a:r>
              <a:rPr lang="en-US" dirty="0"/>
              <a:t>JAMS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93026-E6A0-3D42-809C-BD231E1A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</p:spTree>
    <p:extLst>
      <p:ext uri="{BB962C8B-B14F-4D97-AF65-F5344CB8AC3E}">
        <p14:creationId xmlns:p14="http://schemas.microsoft.com/office/powerpoint/2010/main" val="3814765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1FEAE-C8EE-B04B-96C4-07FE85F69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Paolo Guerrero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E864E-73C0-6C42-ADF7-F5C5F8A09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options for punishment under WADC:</a:t>
            </a:r>
          </a:p>
          <a:p>
            <a:pPr lvl="1"/>
            <a:r>
              <a:rPr lang="en-US" dirty="0"/>
              <a:t>Reprimand, no sanction</a:t>
            </a:r>
          </a:p>
          <a:p>
            <a:pPr lvl="1"/>
            <a:r>
              <a:rPr lang="en-US" dirty="0"/>
              <a:t>12 Months to 24 Months</a:t>
            </a:r>
          </a:p>
          <a:p>
            <a:pPr lvl="1"/>
            <a:r>
              <a:rPr lang="en-US" dirty="0"/>
              <a:t>24 Months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4179A-FBFA-5B47-A0E8-95B2054C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</p:spTree>
    <p:extLst>
      <p:ext uri="{BB962C8B-B14F-4D97-AF65-F5344CB8AC3E}">
        <p14:creationId xmlns:p14="http://schemas.microsoft.com/office/powerpoint/2010/main" val="149137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39C5D-E8DA-0541-9854-735C908C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 Hearing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63DFE-E43A-E741-9EB8-176EDBD54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Peruvians live in Switzerland?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6A51D5-5752-CF4F-AF01-5FE08AA1F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</p:spTree>
    <p:extLst>
      <p:ext uri="{BB962C8B-B14F-4D97-AF65-F5344CB8AC3E}">
        <p14:creationId xmlns:p14="http://schemas.microsoft.com/office/powerpoint/2010/main" val="3456621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C73FB-27CF-F144-8012-CF0A0F394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48C8C0-F835-014C-AB28-E748A35E6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161308" y="374074"/>
            <a:ext cx="6858002" cy="610985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2D6EF-965C-4A01-807B-F824564F4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5000" l="2083" r="96250">
                        <a14:foregroundMark x1="14583" y1="18958" x2="14583" y2="18958"/>
                        <a14:foregroundMark x1="21875" y1="16250" x2="8542" y2="25625"/>
                        <a14:foregroundMark x1="8542" y1="25625" x2="21875" y2="16458"/>
                        <a14:foregroundMark x1="21875" y1="16458" x2="6042" y2="33333"/>
                        <a14:foregroundMark x1="6042" y1="33333" x2="10208" y2="38750"/>
                        <a14:foregroundMark x1="16667" y1="15625" x2="26875" y2="10625"/>
                        <a14:foregroundMark x1="26875" y1="10625" x2="38958" y2="8542"/>
                        <a14:foregroundMark x1="38958" y1="8542" x2="39792" y2="8542"/>
                        <a14:foregroundMark x1="43958" y1="8333" x2="31667" y2="8542"/>
                        <a14:foregroundMark x1="31667" y1="8542" x2="33750" y2="7917"/>
                        <a14:foregroundMark x1="41458" y1="5000" x2="52917" y2="5625"/>
                        <a14:foregroundMark x1="52917" y1="5625" x2="41458" y2="6875"/>
                        <a14:foregroundMark x1="41458" y1="6875" x2="50833" y2="1250"/>
                        <a14:foregroundMark x1="50833" y1="1250" x2="61250" y2="3958"/>
                        <a14:foregroundMark x1="61250" y1="3958" x2="32917" y2="3542"/>
                        <a14:foregroundMark x1="32917" y1="3542" x2="48333" y2="3750"/>
                        <a14:foregroundMark x1="48333" y1="3750" x2="35417" y2="8750"/>
                        <a14:foregroundMark x1="35417" y1="8750" x2="54375" y2="6458"/>
                        <a14:foregroundMark x1="62083" y1="7292" x2="70625" y2="13542"/>
                        <a14:foregroundMark x1="70625" y1="13542" x2="63750" y2="5000"/>
                        <a14:foregroundMark x1="63750" y1="5000" x2="73542" y2="11250"/>
                        <a14:foregroundMark x1="73542" y1="11250" x2="65208" y2="5000"/>
                        <a14:foregroundMark x1="65208" y1="5000" x2="54583" y2="1875"/>
                        <a14:foregroundMark x1="54583" y1="1875" x2="43958" y2="2292"/>
                        <a14:foregroundMark x1="43958" y1="2292" x2="65625" y2="5625"/>
                        <a14:foregroundMark x1="65625" y1="5625" x2="82292" y2="20000"/>
                        <a14:foregroundMark x1="82292" y1="20000" x2="84583" y2="23333"/>
                        <a14:foregroundMark x1="51667" y1="1250" x2="51667" y2="1250"/>
                        <a14:foregroundMark x1="96250" y1="41667" x2="96250" y2="41667"/>
                        <a14:foregroundMark x1="48333" y1="95000" x2="48333" y2="95000"/>
                        <a14:foregroundMark x1="2083" y1="50417" x2="2083" y2="50417"/>
                        <a14:backgroundMark x1="33125" y1="3333" x2="33125" y2="3333"/>
                        <a14:backgroundMark x1="33542" y1="3542" x2="33542" y2="3542"/>
                        <a14:backgroundMark x1="32917" y1="3542" x2="32917" y2="3542"/>
                        <a14:backgroundMark x1="34375" y1="3125" x2="34375" y2="3125"/>
                        <a14:backgroundMark x1="34375" y1="3542" x2="34375" y2="3542"/>
                        <a14:backgroundMark x1="33542" y1="3542" x2="33542" y2="3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9961" y="1893116"/>
            <a:ext cx="1695275" cy="16952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1E16F-76D8-7A4A-8844-0522DC235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</p:spTree>
    <p:extLst>
      <p:ext uri="{BB962C8B-B14F-4D97-AF65-F5344CB8AC3E}">
        <p14:creationId xmlns:p14="http://schemas.microsoft.com/office/powerpoint/2010/main" val="2974315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B299F-B010-2343-99A2-302E37348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73725-71F8-A747-AAE7-6887A7101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FIFA Disciplinary Committee:  12 months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FIFA Appeal Committee:  6 months (impossible sanction!)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WADA appeals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CAS:  14 months (some fault)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SFT Activity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70F8F-8BE9-3842-A991-FFDFAD404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56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3190-2D95-5A45-85D7-78D82342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feedback…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FAB72-88EF-614A-8E2E-2ED205A40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52E2F0-889C-8847-96C1-BC6E38E6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91" y="1306943"/>
            <a:ext cx="4618943" cy="4637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ED8DB6-23F1-3A46-B9DB-590D1C2B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380" y="1246637"/>
            <a:ext cx="4616715" cy="47583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54C2D-F1C8-5643-BA1D-0C066D5A9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</p:spTree>
    <p:extLst>
      <p:ext uri="{BB962C8B-B14F-4D97-AF65-F5344CB8AC3E}">
        <p14:creationId xmlns:p14="http://schemas.microsoft.com/office/powerpoint/2010/main" val="1999934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54E96-CEDF-6D48-A8C1-DC780129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 Year Old Passion for Paolo/</a:t>
            </a:r>
            <a:r>
              <a:rPr lang="en-US" dirty="0" err="1"/>
              <a:t>Futball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4D0274-234B-1A46-ADF4-C89C6189F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260738"/>
            <a:ext cx="9871365" cy="5459344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3C0A0-7308-9344-9755-13749F20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</p:spTree>
    <p:extLst>
      <p:ext uri="{BB962C8B-B14F-4D97-AF65-F5344CB8AC3E}">
        <p14:creationId xmlns:p14="http://schemas.microsoft.com/office/powerpoint/2010/main" val="3616533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4A9A2-B22F-1D4A-85C4-60D5C4D3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Feedback</a:t>
            </a:r>
          </a:p>
        </p:txBody>
      </p:sp>
      <p:pic>
        <p:nvPicPr>
          <p:cNvPr id="6" name="¿Qué es el TAS y quiénes fueron los jueces de Paolo Guerrero">
            <a:hlinkClick r:id="" action="ppaction://media"/>
            <a:extLst>
              <a:ext uri="{FF2B5EF4-FFF2-40B4-BE49-F238E27FC236}">
                <a16:creationId xmlns:a16="http://schemas.microsoft.com/office/drawing/2014/main" id="{5284CDAD-480B-4753-ACE7-4211ACB7D7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8858" y="1334751"/>
            <a:ext cx="7533314" cy="502159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88AA5D-DA6F-334C-A3E7-9E2D7A42A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0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A5FA6-E143-FB4A-A7E4-D6DD795A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Feedback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410FCE-31F4-4042-B7D6-B2B685017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7863" y="1288473"/>
            <a:ext cx="2736273" cy="486692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B7D87-6417-4E4F-BCBC-7DBDA1DA9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415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B17B-5701-604C-BC9B-823132F7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yes, more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AE50F-9B5F-224F-9F0B-263F75A99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Cup Team Captains’ Letter</a:t>
            </a:r>
          </a:p>
          <a:p>
            <a:r>
              <a:rPr lang="en-US" dirty="0"/>
              <a:t>President of Peru</a:t>
            </a:r>
          </a:p>
          <a:p>
            <a:r>
              <a:rPr lang="en-US" dirty="0" err="1"/>
              <a:t>Etc</a:t>
            </a:r>
            <a:r>
              <a:rPr lang="en-US" dirty="0"/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B7141-6A15-9548-98AB-8D8832DC5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00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D847F-8EB8-B049-8B71-EBDA2FDD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More Feedback for One of Us On Wikipedia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453B4-1E46-7048-A991-FA18226BA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Michael Jacob </a:t>
            </a:r>
            <a:r>
              <a:rPr lang="en-US" dirty="0" err="1"/>
              <a:t>Beloff</a:t>
            </a:r>
            <a:r>
              <a:rPr lang="en-US" dirty="0"/>
              <a:t>, QC is an English barrister. A member of Blackstone Chambers, he </a:t>
            </a:r>
            <a:r>
              <a:rPr lang="en-US" dirty="0" err="1"/>
              <a:t>practises</a:t>
            </a:r>
            <a:r>
              <a:rPr lang="en-US" dirty="0"/>
              <a:t> in a number of areas including human rights and administrative law. </a:t>
            </a:r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1FF59-52AD-2F4E-AECC-205283BF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8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F1EAA-FBE3-A34F-9E36-6F4F6DF2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Largest Sport in the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79ADD-5993-B14D-A917-396700484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American Football?</a:t>
            </a:r>
          </a:p>
          <a:p>
            <a:r>
              <a:rPr lang="en-US" dirty="0"/>
              <a:t>Baseball?</a:t>
            </a:r>
          </a:p>
          <a:p>
            <a:r>
              <a:rPr lang="en-US" dirty="0"/>
              <a:t>Ice Hockey?</a:t>
            </a:r>
          </a:p>
          <a:p>
            <a:r>
              <a:rPr lang="en-US" dirty="0"/>
              <a:t>Basketball?</a:t>
            </a:r>
          </a:p>
          <a:p>
            <a:r>
              <a:rPr lang="en-US" dirty="0"/>
              <a:t>Soccer?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56681-C482-644D-91A6-87D48309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</p:spTree>
    <p:extLst>
      <p:ext uri="{BB962C8B-B14F-4D97-AF65-F5344CB8AC3E}">
        <p14:creationId xmlns:p14="http://schemas.microsoft.com/office/powerpoint/2010/main" val="219008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D847F-8EB8-B049-8B71-EBDA2FDD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More Feedback for One of Us On Wikipedia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453B4-1E46-7048-A991-FA18226BA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new sentence:  </a:t>
            </a:r>
            <a:r>
              <a:rPr lang="en-US" i="1" dirty="0"/>
              <a:t>He is one of the three men who ruined Paolo Guerrero’s football career.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1FF59-52AD-2F4E-AECC-205283BF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65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1155F-047C-1048-A98F-D3B9402A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Commentary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82D7B-39FE-DE45-B5D6-D718ABD2A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Seldom has the law been as big an ass as in the case of Peru </a:t>
            </a:r>
            <a:r>
              <a:rPr lang="en-US" i="1" dirty="0" err="1"/>
              <a:t>centre</a:t>
            </a:r>
            <a:r>
              <a:rPr lang="en-US" i="1" dirty="0"/>
              <a:t> forward Paolo Guerrero</a:t>
            </a:r>
            <a:r>
              <a:rPr lang="en-US" dirty="0"/>
              <a:t>”.  </a:t>
            </a:r>
          </a:p>
          <a:p>
            <a:pPr marL="0" indent="0">
              <a:buNone/>
            </a:pPr>
            <a:r>
              <a:rPr lang="en-US" dirty="0"/>
              <a:t>					-</a:t>
            </a:r>
            <a:r>
              <a:rPr lang="en-US" dirty="0" err="1"/>
              <a:t>Rigozzi</a:t>
            </a:r>
            <a:r>
              <a:rPr lang="en-US" dirty="0"/>
              <a:t> &amp; Quinn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3445FA-C848-2848-9FF3-AB9706CD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</p:spTree>
    <p:extLst>
      <p:ext uri="{BB962C8B-B14F-4D97-AF65-F5344CB8AC3E}">
        <p14:creationId xmlns:p14="http://schemas.microsoft.com/office/powerpoint/2010/main" val="4078234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5572"/>
            <a:ext cx="8229600" cy="5505904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5900" b="1" i="1" u="sng" dirty="0"/>
              <a:t>Thank you</a:t>
            </a:r>
            <a:r>
              <a:rPr lang="en-US" sz="5900" b="1" i="1" dirty="0"/>
              <a:t>!</a:t>
            </a:r>
            <a:endParaRPr lang="en-US" sz="5900" dirty="0"/>
          </a:p>
          <a:p>
            <a:pPr marL="0" indent="0" algn="ctr">
              <a:buNone/>
            </a:pPr>
            <a:endParaRPr lang="en-US" sz="29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500" b="1" dirty="0"/>
              <a:t>JEFF BENZ</a:t>
            </a:r>
            <a:br>
              <a:rPr lang="en-US" sz="4500" dirty="0"/>
            </a:br>
            <a:r>
              <a:rPr lang="en-US" sz="3300" i="1" dirty="0"/>
              <a:t>Arbitrator Mediator Special Master</a:t>
            </a:r>
            <a:br>
              <a:rPr lang="en-US" sz="3300" dirty="0"/>
            </a:br>
            <a:r>
              <a:rPr lang="en-US" sz="3300" dirty="0"/>
              <a:t>Fellow, Chartered Institute of Arbitrators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dirty="0"/>
              <a:t>Fellow, College of Commercial Arbitrators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29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dirty="0"/>
              <a:t>Attorney (CA, CO, HI, NY), Barrister England &amp; Wales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dirty="0"/>
              <a:t>CEDR and IMI Accredited Mediator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dirty="0"/>
              <a:t>Certified E-Discovery Specialist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dirty="0"/>
              <a:t>Adjunct Law Professor, Pepperdine University Straus Institute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33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b="1" dirty="0"/>
              <a:t>JAMS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300" dirty="0"/>
              <a:t>Los Angeles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300" dirty="0">
                <a:hlinkClick r:id="rId2"/>
              </a:rPr>
              <a:t>www.jamsadr.com</a:t>
            </a:r>
            <a:br>
              <a:rPr lang="en-US" sz="3300" dirty="0"/>
            </a:br>
            <a:r>
              <a:rPr lang="en-US" sz="3300" dirty="0"/>
              <a:t> </a:t>
            </a:r>
            <a:br>
              <a:rPr lang="en-US" sz="3300" dirty="0"/>
            </a:br>
            <a:r>
              <a:rPr lang="en-US" sz="3300" b="1" dirty="0"/>
              <a:t>4 NEW SQUARE BARRISTERS</a:t>
            </a:r>
            <a:br>
              <a:rPr lang="en-US" sz="3300" dirty="0"/>
            </a:br>
            <a:r>
              <a:rPr lang="en-US" sz="3300" dirty="0"/>
              <a:t> Lincoln's Inn | London WC2A 3RJ | UK</a:t>
            </a:r>
            <a:br>
              <a:rPr lang="en-US" sz="3300" dirty="0"/>
            </a:br>
            <a:r>
              <a:rPr lang="en-US" sz="3300" dirty="0"/>
              <a:t>+44 20 7822 2000(o) | +44 (0) 75512 03530(m)</a:t>
            </a:r>
            <a:br>
              <a:rPr lang="en-US" sz="3300" dirty="0"/>
            </a:br>
            <a:r>
              <a:rPr lang="en-US" sz="3300" dirty="0">
                <a:hlinkClick r:id="rId3"/>
              </a:rPr>
              <a:t>www.4newsquare.com</a:t>
            </a: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endParaRPr lang="en-US" sz="26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66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711E8-6A93-0849-B4CD-783F9EFC0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559428-D2C0-D34B-81E5-7CFDE3A01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33" y="205468"/>
            <a:ext cx="12013292" cy="6006646"/>
          </a:xfrm>
        </p:spPr>
      </p:pic>
    </p:spTree>
    <p:extLst>
      <p:ext uri="{BB962C8B-B14F-4D97-AF65-F5344CB8AC3E}">
        <p14:creationId xmlns:p14="http://schemas.microsoft.com/office/powerpoint/2010/main" val="3280479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F5C78-EA94-B644-BBF5-23DB52178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8FEC2E-9375-FF46-87A6-9E13DEB45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50" y="174171"/>
            <a:ext cx="11765628" cy="5878286"/>
          </a:xfrm>
        </p:spPr>
      </p:pic>
    </p:spTree>
    <p:extLst>
      <p:ext uri="{BB962C8B-B14F-4D97-AF65-F5344CB8AC3E}">
        <p14:creationId xmlns:p14="http://schemas.microsoft.com/office/powerpoint/2010/main" val="95408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8DBFA-5EB0-A842-AAD0-12D6B98A6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Arbitration Issues in 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8FD12-4DC8-AD4A-B71D-14712171D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York Convention</a:t>
            </a:r>
          </a:p>
          <a:p>
            <a:r>
              <a:rPr lang="en-US" dirty="0"/>
              <a:t>Consent/Jurisdiction</a:t>
            </a:r>
          </a:p>
          <a:p>
            <a:r>
              <a:rPr lang="en-US" dirty="0"/>
              <a:t>The Court of Arbitration for Sport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95DB1A-CBDF-1849-96F0-93479624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</p:spTree>
    <p:extLst>
      <p:ext uri="{BB962C8B-B14F-4D97-AF65-F5344CB8AC3E}">
        <p14:creationId xmlns:p14="http://schemas.microsoft.com/office/powerpoint/2010/main" val="472282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5F4B-BC7F-3C49-90B8-752053DF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COURT OF ARBITRATION FOR 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0A22-B2EA-6F41-A8E2-0D31507A3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278"/>
            <a:ext cx="10515600" cy="48330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International Council for Arbitration in Sport</a:t>
            </a:r>
          </a:p>
          <a:p>
            <a:r>
              <a:rPr lang="en-US" dirty="0"/>
              <a:t>Closed list or a very very very closed list</a:t>
            </a:r>
          </a:p>
          <a:p>
            <a:pPr lvl="1"/>
            <a:r>
              <a:rPr lang="en-US" dirty="0"/>
              <a:t>Disclosures/Disqualification</a:t>
            </a:r>
          </a:p>
          <a:p>
            <a:r>
              <a:rPr lang="en-US" dirty="0"/>
              <a:t>Number of cases annually</a:t>
            </a:r>
          </a:p>
          <a:p>
            <a:r>
              <a:rPr lang="en-US" dirty="0"/>
              <a:t>Procedure</a:t>
            </a:r>
          </a:p>
          <a:p>
            <a:pPr lvl="1"/>
            <a:r>
              <a:rPr lang="en-US" dirty="0"/>
              <a:t>Impact of legal traditions</a:t>
            </a:r>
          </a:p>
          <a:p>
            <a:r>
              <a:rPr lang="en-US" dirty="0"/>
              <a:t>Hearings</a:t>
            </a:r>
          </a:p>
          <a:p>
            <a:r>
              <a:rPr lang="en-US" dirty="0"/>
              <a:t>Awards</a:t>
            </a:r>
          </a:p>
          <a:p>
            <a:r>
              <a:rPr lang="en-US" dirty="0"/>
              <a:t>Innovations</a:t>
            </a:r>
          </a:p>
          <a:p>
            <a:pPr lvl="1"/>
            <a:r>
              <a:rPr lang="en-US" dirty="0"/>
              <a:t>Ad Hoc Division—the need for speed</a:t>
            </a:r>
          </a:p>
          <a:p>
            <a:pPr lvl="2"/>
            <a:r>
              <a:rPr lang="en-US" dirty="0"/>
              <a:t>Fast free fair</a:t>
            </a:r>
          </a:p>
          <a:p>
            <a:pPr lvl="1"/>
            <a:r>
              <a:rPr lang="en-US" dirty="0"/>
              <a:t>The Seat-always Lausanne</a:t>
            </a:r>
          </a:p>
          <a:p>
            <a:r>
              <a:rPr lang="en-US" dirty="0"/>
              <a:t>Recourse to SFT under Swiss PILA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E30D2-3CC9-1940-A64C-E9E788AC3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</p:spTree>
    <p:extLst>
      <p:ext uri="{BB962C8B-B14F-4D97-AF65-F5344CB8AC3E}">
        <p14:creationId xmlns:p14="http://schemas.microsoft.com/office/powerpoint/2010/main" val="2686501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C93B6-F5AC-474B-83E5-8C5335FD3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Types of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C28E1-A8CA-CC4F-BD39-F472F2AA9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9418"/>
            <a:ext cx="10515600" cy="4597545"/>
          </a:xfrm>
        </p:spPr>
        <p:txBody>
          <a:bodyPr/>
          <a:lstStyle/>
          <a:p>
            <a:r>
              <a:rPr lang="en-US" dirty="0"/>
              <a:t>Doping</a:t>
            </a:r>
          </a:p>
          <a:p>
            <a:r>
              <a:rPr lang="en-US" dirty="0"/>
              <a:t>Football</a:t>
            </a:r>
          </a:p>
          <a:p>
            <a:pPr lvl="1"/>
            <a:r>
              <a:rPr lang="en-US" dirty="0"/>
              <a:t>Player transfer</a:t>
            </a:r>
          </a:p>
          <a:p>
            <a:pPr lvl="1"/>
            <a:r>
              <a:rPr lang="en-US" dirty="0"/>
              <a:t>Player and coach employment agreements</a:t>
            </a:r>
          </a:p>
          <a:p>
            <a:pPr lvl="1"/>
            <a:r>
              <a:rPr lang="en-US" dirty="0"/>
              <a:t>Financial Fair Play in Europe</a:t>
            </a:r>
          </a:p>
          <a:p>
            <a:r>
              <a:rPr lang="en-US" dirty="0"/>
              <a:t>Eligibility/Selections Cases (how do I get to compete)</a:t>
            </a:r>
          </a:p>
          <a:p>
            <a:r>
              <a:rPr lang="en-US" dirty="0"/>
              <a:t>Governance</a:t>
            </a:r>
          </a:p>
          <a:p>
            <a:r>
              <a:rPr lang="en-US" dirty="0"/>
              <a:t>Sponsorship/licensing</a:t>
            </a:r>
          </a:p>
          <a:p>
            <a:r>
              <a:rPr lang="en-US" dirty="0"/>
              <a:t>Other commercial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5FC60-76E8-CB47-A599-AEDF5B71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</p:spTree>
    <p:extLst>
      <p:ext uri="{BB962C8B-B14F-4D97-AF65-F5344CB8AC3E}">
        <p14:creationId xmlns:p14="http://schemas.microsoft.com/office/powerpoint/2010/main" val="335013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9543-4A26-FB42-B47B-DA0BF9F5D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6653"/>
            <a:ext cx="9144000" cy="3130839"/>
          </a:xfrm>
        </p:spPr>
        <p:txBody>
          <a:bodyPr>
            <a:normAutofit fontScale="90000"/>
          </a:bodyPr>
          <a:lstStyle/>
          <a:p>
            <a:r>
              <a:rPr lang="en-US" dirty="0"/>
              <a:t>Putting It All In Context: Doping and Football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Perils of Being a Sports Arbitrator Pre-World Cup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34D3B7-0ED4-4F43-B035-ED83B5D83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5908963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9003F-B75B-9543-8EB5-AED88F95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</a:p>
        </p:txBody>
      </p:sp>
    </p:spTree>
    <p:extLst>
      <p:ext uri="{BB962C8B-B14F-4D97-AF65-F5344CB8AC3E}">
        <p14:creationId xmlns:p14="http://schemas.microsoft.com/office/powerpoint/2010/main" val="142752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20341-2BE6-1741-8A55-C94A45893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Paolo Guerrero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47E41-1EC6-F94A-8C17-873212B61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25963"/>
          </a:xfrm>
        </p:spPr>
        <p:txBody>
          <a:bodyPr/>
          <a:lstStyle/>
          <a:p>
            <a:r>
              <a:rPr lang="en-US" dirty="0"/>
              <a:t>Peru national team captain tests positive for cocaine metabolites in small amounts</a:t>
            </a:r>
          </a:p>
          <a:p>
            <a:r>
              <a:rPr lang="en-US" dirty="0"/>
              <a:t>Drinking coca tea</a:t>
            </a:r>
          </a:p>
          <a:p>
            <a:r>
              <a:rPr lang="en-US" dirty="0"/>
              <a:t>Fault analysis?  Proportionality?  Punishment?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2D080-B792-AC40-A3B8-A828326F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2019 Jeffrey Benz</a:t>
            </a:r>
            <a:endParaRPr lang="en-US" dirty="0"/>
          </a:p>
        </p:txBody>
      </p:sp>
      <p:pic>
        <p:nvPicPr>
          <p:cNvPr id="7" name="Picture 2" descr=".">
            <a:extLst>
              <a:ext uri="{FF2B5EF4-FFF2-40B4-BE49-F238E27FC236}">
                <a16:creationId xmlns:a16="http://schemas.microsoft.com/office/drawing/2014/main" id="{92EE9DDC-F9B8-9F4F-B0EA-CCE42F442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32" y="3588328"/>
            <a:ext cx="3911370" cy="26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90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427</Words>
  <Application>Microsoft Macintosh PowerPoint</Application>
  <PresentationFormat>Widescreen</PresentationFormat>
  <Paragraphs>112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International Sports Arbitration</vt:lpstr>
      <vt:lpstr>Largest Sport in the World?</vt:lpstr>
      <vt:lpstr>PowerPoint Presentation</vt:lpstr>
      <vt:lpstr>PowerPoint Presentation</vt:lpstr>
      <vt:lpstr>International Arbitration Issues in Sport</vt:lpstr>
      <vt:lpstr>COURT OF ARBITRATION FOR SPORT</vt:lpstr>
      <vt:lpstr>Types of Cases</vt:lpstr>
      <vt:lpstr>Putting It All In Context: Doping and Football  The Perils of Being a Sports Arbitrator Pre-World Cup</vt:lpstr>
      <vt:lpstr>Paolo Guerrero</vt:lpstr>
      <vt:lpstr>Paolo Guerrero</vt:lpstr>
      <vt:lpstr>CAS Hearing</vt:lpstr>
      <vt:lpstr>PowerPoint Presentation</vt:lpstr>
      <vt:lpstr>Outcome</vt:lpstr>
      <vt:lpstr>More feedback…</vt:lpstr>
      <vt:lpstr>14 Year Old Passion for Paolo/Futball</vt:lpstr>
      <vt:lpstr>More Feedback</vt:lpstr>
      <vt:lpstr>More Feedback</vt:lpstr>
      <vt:lpstr>And yes, more feedback</vt:lpstr>
      <vt:lpstr>Still More Feedback for One of Us On Wikipedia</vt:lpstr>
      <vt:lpstr>Still More Feedback for One of Us On Wikipedia</vt:lpstr>
      <vt:lpstr>Legal Commentary</vt:lpstr>
      <vt:lpstr>Questions?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Perils of Being a Sports Arbitrator</dc:title>
  <dc:creator>Microsoft Office User</dc:creator>
  <cp:lastModifiedBy>Microsoft Office User</cp:lastModifiedBy>
  <cp:revision>12</cp:revision>
  <dcterms:created xsi:type="dcterms:W3CDTF">2019-01-10T15:59:38Z</dcterms:created>
  <dcterms:modified xsi:type="dcterms:W3CDTF">2019-03-12T10:07:15Z</dcterms:modified>
</cp:coreProperties>
</file>